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82" r:id="rId5"/>
    <p:sldId id="260" r:id="rId6"/>
    <p:sldId id="261" r:id="rId7"/>
    <p:sldId id="283" r:id="rId8"/>
    <p:sldId id="285" r:id="rId9"/>
    <p:sldId id="286" r:id="rId10"/>
    <p:sldId id="287" r:id="rId11"/>
    <p:sldId id="288" r:id="rId12"/>
    <p:sldId id="289" r:id="rId13"/>
    <p:sldId id="290" r:id="rId14"/>
    <p:sldId id="291" r:id="rId15"/>
    <p:sldId id="292" r:id="rId16"/>
    <p:sldId id="293" r:id="rId17"/>
    <p:sldId id="294" r:id="rId18"/>
    <p:sldId id="295" r:id="rId19"/>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Bebas Neue" panose="020B0604020202020204" charset="0"/>
      <p:regular r:id="rId25"/>
    </p:embeddedFont>
    <p:embeddedFont>
      <p:font typeface="Roboto Mono" panose="020B0604020202020204" charset="0"/>
      <p:regular r:id="rId26"/>
      <p:bold r:id="rId27"/>
      <p:italic r:id="rId28"/>
      <p:boldItalic r:id="rId29"/>
    </p:embeddedFont>
    <p:embeddedFont>
      <p:font typeface="Roboto Condensed" panose="020B0604020202020204" charset="0"/>
      <p:regular r:id="rId30"/>
      <p:bold r:id="rId31"/>
      <p:italic r:id="rId32"/>
      <p:boldItalic r:id="rId33"/>
    </p:embeddedFont>
    <p:embeddedFont>
      <p:font typeface="Franklin Gothic"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2" roundtripDataSignature="AMtx7miD6Gc37gEtQqA/QDqQ+zS5XHdN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8EF71-A0D9-46DE-9518-66A10D2B5305}">
  <a:tblStyle styleId="{27E8EF71-A0D9-46DE-9518-66A10D2B5305}"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7E7E8"/>
          </a:solidFill>
        </a:fill>
      </a:tcStyle>
    </a:wholeTbl>
    <a:band1H>
      <a:tcTxStyle/>
      <a:tcStyle>
        <a:tcBdr/>
        <a:fill>
          <a:solidFill>
            <a:srgbClr val="CACBCD"/>
          </a:solidFill>
        </a:fill>
      </a:tcStyle>
    </a:band1H>
    <a:band2H>
      <a:tcTxStyle/>
      <a:tcStyle>
        <a:tcBdr/>
      </a:tcStyle>
    </a:band2H>
    <a:band1V>
      <a:tcTxStyle/>
      <a:tcStyle>
        <a:tcBdr/>
        <a:fill>
          <a:solidFill>
            <a:srgbClr val="CACBCD"/>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A9AAAE"/>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A9AAAE"/>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A9AAAE"/>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986"/>
  </p:normalViewPr>
  <p:slideViewPr>
    <p:cSldViewPr snapToGrid="0" snapToObjects="1">
      <p:cViewPr varScale="1">
        <p:scale>
          <a:sx n="65" d="100"/>
          <a:sy n="65" d="100"/>
        </p:scale>
        <p:origin x="13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168245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092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0237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693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33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027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b="0" i="0" u="none" strike="noStrike" cap="none" dirty="0">
                <a:solidFill>
                  <a:srgbClr val="000000"/>
                </a:solidFill>
                <a:latin typeface="Arial"/>
                <a:ea typeface="Arial"/>
                <a:cs typeface="Arial"/>
                <a:sym typeface="Arial"/>
              </a:rPr>
              <a:t>Muchas veces los datos contenidos en la fuente de datos no son los correctos y es muy difícil poder utilizarlos por algún algoritmo de minería sobre los datos, por lo que es necesario generar alguna transformación. En este proceso </a:t>
            </a:r>
            <a:r>
              <a:rPr lang="es-ES" sz="1100" b="1" i="0" u="none" strike="noStrike" cap="none" dirty="0">
                <a:solidFill>
                  <a:srgbClr val="000000"/>
                </a:solidFill>
                <a:latin typeface="Arial"/>
                <a:ea typeface="Arial"/>
                <a:cs typeface="Arial"/>
                <a:sym typeface="Arial"/>
              </a:rPr>
              <a:t>se filtran los datos para eliminar valores incorrectos, no válidos o desconocidos</a:t>
            </a:r>
            <a:r>
              <a:rPr lang="es-ES" sz="1100" b="0" i="0" u="none" strike="noStrike" cap="none" dirty="0">
                <a:solidFill>
                  <a:srgbClr val="000000"/>
                </a:solidFill>
                <a:latin typeface="Arial"/>
                <a:ea typeface="Arial"/>
                <a:cs typeface="Arial"/>
                <a:sym typeface="Arial"/>
              </a:rPr>
              <a:t>, eso depende de las necesidades y el algoritmo a utilizar. </a:t>
            </a:r>
          </a:p>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78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58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8"/>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8"/>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8"/>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28"/>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28"/>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2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17"/>
        <p:cNvGrpSpPr/>
        <p:nvPr/>
      </p:nvGrpSpPr>
      <p:grpSpPr>
        <a:xfrm>
          <a:off x="0" y="0"/>
          <a:ext cx="0" cy="0"/>
          <a:chOff x="0" y="0"/>
          <a:chExt cx="0" cy="0"/>
        </a:xfrm>
      </p:grpSpPr>
      <p:sp>
        <p:nvSpPr>
          <p:cNvPr id="18" name="Google Shape;18;p30"/>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19" name="Google Shape;19;p30"/>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20" name="Google Shape;20;p30"/>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21" name="Google Shape;21;p30"/>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0"/>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0"/>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4" name="Google Shape;24;p3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35" name="Google Shape;35;p32"/>
          <p:cNvGrpSpPr/>
          <p:nvPr/>
        </p:nvGrpSpPr>
        <p:grpSpPr>
          <a:xfrm>
            <a:off x="0" y="-124"/>
            <a:ext cx="4853665" cy="5740374"/>
            <a:chOff x="0" y="-126"/>
            <a:chExt cx="4554438" cy="5386482"/>
          </a:xfrm>
        </p:grpSpPr>
        <p:sp>
          <p:nvSpPr>
            <p:cNvPr id="36" name="Google Shape;36;p32"/>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7" name="Google Shape;37;p32"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8" name="Google Shape;38;p32"/>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39"/>
        <p:cNvGrpSpPr/>
        <p:nvPr/>
      </p:nvGrpSpPr>
      <p:grpSpPr>
        <a:xfrm>
          <a:off x="0" y="0"/>
          <a:ext cx="0" cy="0"/>
          <a:chOff x="0" y="0"/>
          <a:chExt cx="0" cy="0"/>
        </a:xfrm>
      </p:grpSpPr>
      <p:sp>
        <p:nvSpPr>
          <p:cNvPr id="40" name="Google Shape;40;p33"/>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33"/>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3"/>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44" name="Google Shape;44;p33"/>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5" name="Google Shape;45;p3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6" name="Google Shape;46;p33"/>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27"/>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 name="Google Shape;8;p27"/>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n-US" sz="5400" dirty="0"/>
              <a:t>TÉCNICA EN MINERÍA DE DATOS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6F533B-D55A-6D41-A5E3-63DD41436BEC}"/>
              </a:ext>
            </a:extLst>
          </p:cNvPr>
          <p:cNvSpPr>
            <a:spLocks noGrp="1"/>
          </p:cNvSpPr>
          <p:nvPr>
            <p:ph type="title"/>
          </p:nvPr>
        </p:nvSpPr>
        <p:spPr/>
        <p:txBody>
          <a:bodyPr/>
          <a:lstStyle/>
          <a:p>
            <a:r>
              <a:rPr lang="es-ES_tradnl" dirty="0"/>
              <a:t>TÉCNICA EN MINERÍA DE DATOS</a:t>
            </a:r>
          </a:p>
        </p:txBody>
      </p:sp>
    </p:spTree>
    <p:extLst>
      <p:ext uri="{BB962C8B-B14F-4D97-AF65-F5344CB8AC3E}">
        <p14:creationId xmlns:p14="http://schemas.microsoft.com/office/powerpoint/2010/main" val="2831141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Técnicas en Minería de datos</a:t>
            </a:r>
          </a:p>
        </p:txBody>
      </p:sp>
      <p:sp>
        <p:nvSpPr>
          <p:cNvPr id="4" name="Google Shape;221;p9">
            <a:extLst>
              <a:ext uri="{FF2B5EF4-FFF2-40B4-BE49-F238E27FC236}">
                <a16:creationId xmlns:a16="http://schemas.microsoft.com/office/drawing/2014/main" id="{771182DD-52D4-564E-8F66-668AD7832DF2}"/>
              </a:ext>
            </a:extLst>
          </p:cNvPr>
          <p:cNvSpPr txBox="1">
            <a:spLocks noGrp="1"/>
          </p:cNvSpPr>
          <p:nvPr>
            <p:ph type="body" idx="1"/>
          </p:nvPr>
        </p:nvSpPr>
        <p:spPr>
          <a:xfrm>
            <a:off x="457200" y="1393675"/>
            <a:ext cx="6057900" cy="4629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2"/>
              </a:buClr>
              <a:buSzPts val="2800"/>
              <a:buNone/>
            </a:pPr>
            <a:r>
              <a:rPr lang="es-ES" sz="2800" dirty="0">
                <a:solidFill>
                  <a:schemeClr val="dk2"/>
                </a:solidFill>
              </a:rPr>
              <a:t>Las técnicas de análisis en minería de datos que se mencionan son la siguientes:</a:t>
            </a:r>
            <a:endParaRPr dirty="0"/>
          </a:p>
          <a:p>
            <a:pPr marL="342900" lvl="0" indent="-165100" algn="just" rtl="0">
              <a:lnSpc>
                <a:spcPct val="100000"/>
              </a:lnSpc>
              <a:spcBef>
                <a:spcPts val="560"/>
              </a:spcBef>
              <a:spcAft>
                <a:spcPts val="0"/>
              </a:spcAft>
              <a:buClr>
                <a:schemeClr val="dk1"/>
              </a:buClr>
              <a:buSzPts val="2800"/>
              <a:buNone/>
            </a:pPr>
            <a:endParaRPr sz="2800" dirty="0">
              <a:solidFill>
                <a:schemeClr val="dk2"/>
              </a:solidFill>
            </a:endParaRPr>
          </a:p>
          <a:p>
            <a:pPr indent="-457200" algn="just">
              <a:lnSpc>
                <a:spcPct val="100000"/>
              </a:lnSpc>
              <a:spcBef>
                <a:spcPts val="560"/>
              </a:spcBef>
              <a:buClr>
                <a:schemeClr val="dk2"/>
              </a:buClr>
            </a:pPr>
            <a:r>
              <a:rPr lang="es-ES" sz="2800" dirty="0">
                <a:solidFill>
                  <a:schemeClr val="dk2"/>
                </a:solidFill>
              </a:rPr>
              <a:t>Descriptivas, como la </a:t>
            </a:r>
            <a:r>
              <a:rPr lang="es-ES" sz="2800" dirty="0" err="1">
                <a:solidFill>
                  <a:schemeClr val="dk2"/>
                </a:solidFill>
              </a:rPr>
              <a:t>Clusterización</a:t>
            </a:r>
            <a:r>
              <a:rPr lang="es-ES" sz="2800" dirty="0">
                <a:solidFill>
                  <a:schemeClr val="dk2"/>
                </a:solidFill>
              </a:rPr>
              <a:t>.</a:t>
            </a:r>
            <a:endParaRPr sz="2800" dirty="0">
              <a:solidFill>
                <a:schemeClr val="dk2"/>
              </a:solidFill>
            </a:endParaRPr>
          </a:p>
          <a:p>
            <a:pPr indent="-457200" algn="just">
              <a:lnSpc>
                <a:spcPct val="100000"/>
              </a:lnSpc>
              <a:spcBef>
                <a:spcPts val="560"/>
              </a:spcBef>
              <a:buClr>
                <a:schemeClr val="dk2"/>
              </a:buClr>
            </a:pPr>
            <a:r>
              <a:rPr lang="es-ES" sz="2800" dirty="0">
                <a:solidFill>
                  <a:schemeClr val="dk2"/>
                </a:solidFill>
              </a:rPr>
              <a:t>Predictivas, como los Árboles de Decisión.</a:t>
            </a:r>
            <a:endParaRPr dirty="0"/>
          </a:p>
          <a:p>
            <a:pPr indent="-457200" algn="just">
              <a:lnSpc>
                <a:spcPct val="100000"/>
              </a:lnSpc>
              <a:spcBef>
                <a:spcPts val="560"/>
              </a:spcBef>
              <a:buClr>
                <a:schemeClr val="dk2"/>
              </a:buClr>
            </a:pPr>
            <a:r>
              <a:rPr lang="es-ES" sz="2800" dirty="0">
                <a:solidFill>
                  <a:schemeClr val="dk2"/>
                </a:solidFill>
              </a:rPr>
              <a:t>Métodos de Segmentación, Análisis de Conglomerados y Árboles  de Decisión.</a:t>
            </a:r>
            <a:endParaRPr dirty="0"/>
          </a:p>
          <a:p>
            <a:pPr marL="0" lvl="0" indent="0" algn="just" rtl="0">
              <a:lnSpc>
                <a:spcPct val="100000"/>
              </a:lnSpc>
              <a:spcBef>
                <a:spcPts val="560"/>
              </a:spcBef>
              <a:spcAft>
                <a:spcPts val="0"/>
              </a:spcAft>
              <a:buClr>
                <a:schemeClr val="dk1"/>
              </a:buClr>
              <a:buSzPts val="2800"/>
              <a:buNone/>
            </a:pPr>
            <a:endParaRPr sz="2800" i="1" dirty="0">
              <a:solidFill>
                <a:schemeClr val="dk2"/>
              </a:solidFill>
            </a:endParaRPr>
          </a:p>
        </p:txBody>
      </p:sp>
      <p:pic>
        <p:nvPicPr>
          <p:cNvPr id="5" name="Google Shape;223;p9">
            <a:extLst>
              <a:ext uri="{FF2B5EF4-FFF2-40B4-BE49-F238E27FC236}">
                <a16:creationId xmlns:a16="http://schemas.microsoft.com/office/drawing/2014/main" id="{0CE94DAA-AB5A-614E-9ABC-B1924FF071A6}"/>
              </a:ext>
            </a:extLst>
          </p:cNvPr>
          <p:cNvPicPr preferRelativeResize="0"/>
          <p:nvPr/>
        </p:nvPicPr>
        <p:blipFill rotWithShape="1">
          <a:blip r:embed="rId2">
            <a:alphaModFix/>
          </a:blip>
          <a:srcRect l="20000" r="19454" b="3278"/>
          <a:stretch/>
        </p:blipFill>
        <p:spPr>
          <a:xfrm>
            <a:off x="6657973" y="1771650"/>
            <a:ext cx="1985963" cy="2111202"/>
          </a:xfrm>
          <a:prstGeom prst="rect">
            <a:avLst/>
          </a:prstGeom>
          <a:noFill/>
          <a:ln>
            <a:noFill/>
          </a:ln>
        </p:spPr>
      </p:pic>
    </p:spTree>
    <p:extLst>
      <p:ext uri="{BB962C8B-B14F-4D97-AF65-F5344CB8AC3E}">
        <p14:creationId xmlns:p14="http://schemas.microsoft.com/office/powerpoint/2010/main" val="492940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DESCRIPTIVA</a:t>
            </a:r>
          </a:p>
        </p:txBody>
      </p:sp>
      <p:sp>
        <p:nvSpPr>
          <p:cNvPr id="7" name="Google Shape;228;p10">
            <a:extLst>
              <a:ext uri="{FF2B5EF4-FFF2-40B4-BE49-F238E27FC236}">
                <a16:creationId xmlns:a16="http://schemas.microsoft.com/office/drawing/2014/main" id="{255C020E-27EC-544E-81A5-2E1C5562C832}"/>
              </a:ext>
            </a:extLst>
          </p:cNvPr>
          <p:cNvSpPr txBox="1">
            <a:spLocks noGrp="1"/>
          </p:cNvSpPr>
          <p:nvPr>
            <p:ph type="body" idx="1"/>
          </p:nvPr>
        </p:nvSpPr>
        <p:spPr>
          <a:xfrm>
            <a:off x="3171825" y="1257300"/>
            <a:ext cx="5600700" cy="5043488"/>
          </a:xfrm>
          <a:prstGeom prst="rect">
            <a:avLst/>
          </a:prstGeom>
          <a:noFill/>
          <a:ln>
            <a:noFill/>
          </a:ln>
        </p:spPr>
        <p:txBody>
          <a:bodyPr spcFirstLastPara="1" wrap="square" lIns="91425" tIns="45700" rIns="91425" bIns="45700" anchor="t" anchorCtr="0">
            <a:noAutofit/>
          </a:bodyPr>
          <a:lstStyle/>
          <a:p>
            <a:pPr marL="342900" indent="-342900" algn="just">
              <a:lnSpc>
                <a:spcPct val="100000"/>
              </a:lnSpc>
              <a:spcBef>
                <a:spcPts val="600"/>
              </a:spcBef>
              <a:buClr>
                <a:schemeClr val="dk2"/>
              </a:buClr>
            </a:pPr>
            <a:r>
              <a:rPr lang="es-ES" sz="2400" b="1" dirty="0" err="1">
                <a:solidFill>
                  <a:schemeClr val="dk2"/>
                </a:solidFill>
              </a:rPr>
              <a:t>Clusterización</a:t>
            </a:r>
            <a:r>
              <a:rPr lang="es-ES" sz="2400" dirty="0">
                <a:solidFill>
                  <a:schemeClr val="dk2"/>
                </a:solidFill>
              </a:rPr>
              <a:t>: es una técnica de clasificación automática de datos. </a:t>
            </a:r>
            <a:endParaRPr sz="2400" dirty="0">
              <a:solidFill>
                <a:schemeClr val="dk2"/>
              </a:solidFill>
            </a:endParaRPr>
          </a:p>
          <a:p>
            <a:pPr marL="342900" indent="-342900" algn="just">
              <a:lnSpc>
                <a:spcPct val="100000"/>
              </a:lnSpc>
              <a:spcBef>
                <a:spcPts val="1800"/>
              </a:spcBef>
              <a:buClr>
                <a:schemeClr val="dk2"/>
              </a:buClr>
            </a:pPr>
            <a:r>
              <a:rPr lang="es-ES" sz="2400" dirty="0">
                <a:solidFill>
                  <a:schemeClr val="dk2"/>
                </a:solidFill>
              </a:rPr>
              <a:t>Su objetivo esencial es revelar concentraciones en los datos (casos o variables) para su agrupamiento eficiente en </a:t>
            </a:r>
            <a:r>
              <a:rPr lang="es-ES" sz="2400" dirty="0" err="1">
                <a:solidFill>
                  <a:schemeClr val="dk2"/>
                </a:solidFill>
              </a:rPr>
              <a:t>clusters</a:t>
            </a:r>
            <a:r>
              <a:rPr lang="es-ES" sz="2400" dirty="0">
                <a:solidFill>
                  <a:schemeClr val="dk2"/>
                </a:solidFill>
              </a:rPr>
              <a:t> (o conglomerados), según su homogeneidad.</a:t>
            </a:r>
            <a:endParaRPr dirty="0"/>
          </a:p>
          <a:p>
            <a:pPr marL="342900" indent="-342900" algn="just">
              <a:lnSpc>
                <a:spcPct val="100000"/>
              </a:lnSpc>
              <a:spcBef>
                <a:spcPts val="1800"/>
              </a:spcBef>
              <a:spcAft>
                <a:spcPts val="1200"/>
              </a:spcAft>
              <a:buClr>
                <a:schemeClr val="dk2"/>
              </a:buClr>
            </a:pPr>
            <a:r>
              <a:rPr lang="es-ES" sz="2400" dirty="0">
                <a:solidFill>
                  <a:schemeClr val="dk2"/>
                </a:solidFill>
              </a:rPr>
              <a:t>El agrupamiento puede realizarse, tanto para casos, como para variables, pudiendo utilizarse variables cualitativas o cuantitativas. </a:t>
            </a:r>
            <a:endParaRPr sz="2800" dirty="0"/>
          </a:p>
        </p:txBody>
      </p:sp>
      <p:pic>
        <p:nvPicPr>
          <p:cNvPr id="8" name="Google Shape;231;p10">
            <a:extLst>
              <a:ext uri="{FF2B5EF4-FFF2-40B4-BE49-F238E27FC236}">
                <a16:creationId xmlns:a16="http://schemas.microsoft.com/office/drawing/2014/main" id="{EA5B267B-4530-DD4A-B0E0-2FA42D6EC92E}"/>
              </a:ext>
            </a:extLst>
          </p:cNvPr>
          <p:cNvPicPr preferRelativeResize="0"/>
          <p:nvPr/>
        </p:nvPicPr>
        <p:blipFill rotWithShape="1">
          <a:blip r:embed="rId2">
            <a:alphaModFix/>
          </a:blip>
          <a:srcRect/>
          <a:stretch/>
        </p:blipFill>
        <p:spPr>
          <a:xfrm>
            <a:off x="638175" y="1847850"/>
            <a:ext cx="2409825" cy="1905000"/>
          </a:xfrm>
          <a:prstGeom prst="rect">
            <a:avLst/>
          </a:prstGeom>
          <a:noFill/>
          <a:ln>
            <a:noFill/>
          </a:ln>
        </p:spPr>
      </p:pic>
    </p:spTree>
    <p:extLst>
      <p:ext uri="{BB962C8B-B14F-4D97-AF65-F5344CB8AC3E}">
        <p14:creationId xmlns:p14="http://schemas.microsoft.com/office/powerpoint/2010/main" val="118116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DESCRIPTIVA</a:t>
            </a:r>
          </a:p>
        </p:txBody>
      </p:sp>
      <p:sp>
        <p:nvSpPr>
          <p:cNvPr id="9" name="Google Shape;236;p11">
            <a:extLst>
              <a:ext uri="{FF2B5EF4-FFF2-40B4-BE49-F238E27FC236}">
                <a16:creationId xmlns:a16="http://schemas.microsoft.com/office/drawing/2014/main" id="{07EAE39D-E6A0-064A-B3A6-03FEE51CB1F6}"/>
              </a:ext>
            </a:extLst>
          </p:cNvPr>
          <p:cNvSpPr txBox="1">
            <a:spLocks noGrp="1"/>
          </p:cNvSpPr>
          <p:nvPr>
            <p:ph type="body" idx="1"/>
          </p:nvPr>
        </p:nvSpPr>
        <p:spPr>
          <a:xfrm>
            <a:off x="532700" y="1600201"/>
            <a:ext cx="6082413" cy="4071938"/>
          </a:xfrm>
          <a:prstGeom prst="rect">
            <a:avLst/>
          </a:prstGeom>
          <a:noFill/>
          <a:ln>
            <a:noFill/>
          </a:ln>
        </p:spPr>
        <p:txBody>
          <a:bodyPr spcFirstLastPara="1" wrap="square" lIns="91425" tIns="45700" rIns="91425" bIns="45700" anchor="t" anchorCtr="0">
            <a:noAutofit/>
          </a:bodyPr>
          <a:lstStyle/>
          <a:p>
            <a:pPr marL="342900" indent="-342900" algn="just">
              <a:lnSpc>
                <a:spcPct val="100000"/>
              </a:lnSpc>
              <a:spcBef>
                <a:spcPts val="0"/>
              </a:spcBef>
              <a:buClr>
                <a:schemeClr val="dk2"/>
              </a:buClr>
            </a:pPr>
            <a:r>
              <a:rPr lang="es-ES" sz="2400" dirty="0">
                <a:solidFill>
                  <a:schemeClr val="dk2"/>
                </a:solidFill>
              </a:rPr>
              <a:t>Los grupos de casos o variables se realizan basándose en la proximidad o lejanía de unos con otras.</a:t>
            </a:r>
            <a:endParaRPr sz="2800" dirty="0"/>
          </a:p>
          <a:p>
            <a:pPr marL="342900" indent="-342900" algn="just">
              <a:lnSpc>
                <a:spcPct val="100000"/>
              </a:lnSpc>
              <a:spcBef>
                <a:spcPts val="1760"/>
              </a:spcBef>
              <a:buClr>
                <a:schemeClr val="dk2"/>
              </a:buClr>
            </a:pPr>
            <a:r>
              <a:rPr lang="es-ES" sz="2400" dirty="0">
                <a:solidFill>
                  <a:schemeClr val="dk2"/>
                </a:solidFill>
              </a:rPr>
              <a:t>Es esencial el uso adecuado del concepto de distancia. </a:t>
            </a:r>
            <a:endParaRPr sz="2800" dirty="0"/>
          </a:p>
          <a:p>
            <a:pPr marL="342900" indent="-342900" algn="just">
              <a:lnSpc>
                <a:spcPct val="100000"/>
              </a:lnSpc>
              <a:spcBef>
                <a:spcPts val="1760"/>
              </a:spcBef>
              <a:spcAft>
                <a:spcPts val="1200"/>
              </a:spcAft>
              <a:buClr>
                <a:schemeClr val="dk2"/>
              </a:buClr>
            </a:pPr>
            <a:r>
              <a:rPr lang="es-ES" sz="2400" dirty="0">
                <a:solidFill>
                  <a:schemeClr val="dk2"/>
                </a:solidFill>
              </a:rPr>
              <a:t>Es fundamental que los elementos dentro de un </a:t>
            </a:r>
            <a:r>
              <a:rPr lang="es-ES" sz="2400" dirty="0" err="1">
                <a:solidFill>
                  <a:schemeClr val="dk2"/>
                </a:solidFill>
              </a:rPr>
              <a:t>cluster</a:t>
            </a:r>
            <a:r>
              <a:rPr lang="es-ES" sz="2400" dirty="0">
                <a:solidFill>
                  <a:schemeClr val="dk2"/>
                </a:solidFill>
              </a:rPr>
              <a:t> sean homogéneos y lo más diferentes posibles de los contenidos en otros </a:t>
            </a:r>
            <a:r>
              <a:rPr lang="es-ES" sz="2400" dirty="0" err="1">
                <a:solidFill>
                  <a:schemeClr val="dk2"/>
                </a:solidFill>
              </a:rPr>
              <a:t>clusters</a:t>
            </a:r>
            <a:r>
              <a:rPr lang="es-ES" sz="2400" dirty="0">
                <a:solidFill>
                  <a:schemeClr val="dk2"/>
                </a:solidFill>
              </a:rPr>
              <a:t>.</a:t>
            </a:r>
            <a:endParaRPr sz="2400" dirty="0">
              <a:solidFill>
                <a:schemeClr val="dk2"/>
              </a:solidFill>
            </a:endParaRPr>
          </a:p>
        </p:txBody>
      </p:sp>
      <p:pic>
        <p:nvPicPr>
          <p:cNvPr id="10" name="Google Shape;239;p11">
            <a:extLst>
              <a:ext uri="{FF2B5EF4-FFF2-40B4-BE49-F238E27FC236}">
                <a16:creationId xmlns:a16="http://schemas.microsoft.com/office/drawing/2014/main" id="{DFE873B2-3518-C54F-9DE3-60A63B41360F}"/>
              </a:ext>
            </a:extLst>
          </p:cNvPr>
          <p:cNvPicPr preferRelativeResize="0"/>
          <p:nvPr/>
        </p:nvPicPr>
        <p:blipFill rotWithShape="1">
          <a:blip r:embed="rId2">
            <a:alphaModFix/>
          </a:blip>
          <a:srcRect/>
          <a:stretch/>
        </p:blipFill>
        <p:spPr>
          <a:xfrm>
            <a:off x="6792310" y="2062163"/>
            <a:ext cx="1905000" cy="1905000"/>
          </a:xfrm>
          <a:prstGeom prst="rect">
            <a:avLst/>
          </a:prstGeom>
          <a:noFill/>
          <a:ln>
            <a:noFill/>
          </a:ln>
        </p:spPr>
      </p:pic>
    </p:spTree>
    <p:extLst>
      <p:ext uri="{BB962C8B-B14F-4D97-AF65-F5344CB8AC3E}">
        <p14:creationId xmlns:p14="http://schemas.microsoft.com/office/powerpoint/2010/main" val="153065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DESCRIPTIVA</a:t>
            </a:r>
          </a:p>
        </p:txBody>
      </p:sp>
      <p:sp>
        <p:nvSpPr>
          <p:cNvPr id="7" name="Google Shape;244;p12">
            <a:extLst>
              <a:ext uri="{FF2B5EF4-FFF2-40B4-BE49-F238E27FC236}">
                <a16:creationId xmlns:a16="http://schemas.microsoft.com/office/drawing/2014/main" id="{B0F88DAE-01E0-1B45-BFDD-10949C4FC76C}"/>
              </a:ext>
            </a:extLst>
          </p:cNvPr>
          <p:cNvSpPr txBox="1">
            <a:spLocks noGrp="1"/>
          </p:cNvSpPr>
          <p:nvPr>
            <p:ph type="body" idx="1"/>
          </p:nvPr>
        </p:nvSpPr>
        <p:spPr>
          <a:xfrm>
            <a:off x="3051331" y="1600200"/>
            <a:ext cx="5735482" cy="4814888"/>
          </a:xfrm>
          <a:prstGeom prst="rect">
            <a:avLst/>
          </a:prstGeom>
          <a:noFill/>
          <a:ln>
            <a:noFill/>
          </a:ln>
        </p:spPr>
        <p:txBody>
          <a:bodyPr spcFirstLastPara="1" wrap="square" lIns="91425" tIns="45700" rIns="91425" bIns="45700" anchor="t" anchorCtr="0">
            <a:noAutofit/>
          </a:bodyPr>
          <a:lstStyle/>
          <a:p>
            <a:pPr marL="342900" indent="-342900" algn="just">
              <a:lnSpc>
                <a:spcPct val="100000"/>
              </a:lnSpc>
              <a:spcBef>
                <a:spcPts val="0"/>
              </a:spcBef>
              <a:buClr>
                <a:schemeClr val="dk2"/>
              </a:buClr>
            </a:pPr>
            <a:r>
              <a:rPr lang="es-ES" sz="2400" dirty="0">
                <a:solidFill>
                  <a:schemeClr val="dk2"/>
                </a:solidFill>
              </a:rPr>
              <a:t>El análisis </a:t>
            </a:r>
            <a:r>
              <a:rPr lang="es-ES" sz="2400" dirty="0" err="1">
                <a:solidFill>
                  <a:schemeClr val="dk2"/>
                </a:solidFill>
              </a:rPr>
              <a:t>cluster</a:t>
            </a:r>
            <a:r>
              <a:rPr lang="es-ES" sz="2400" dirty="0">
                <a:solidFill>
                  <a:schemeClr val="dk2"/>
                </a:solidFill>
              </a:rPr>
              <a:t>, también es conocido como taxonomía numérica, análisis de conglomerados, análisis tipológico, clasificación automática y otras. </a:t>
            </a:r>
            <a:endParaRPr sz="2800" dirty="0"/>
          </a:p>
          <a:p>
            <a:pPr marL="342900" indent="-342900" algn="just">
              <a:lnSpc>
                <a:spcPct val="100000"/>
              </a:lnSpc>
              <a:spcBef>
                <a:spcPts val="1760"/>
              </a:spcBef>
              <a:buClr>
                <a:schemeClr val="dk2"/>
              </a:buClr>
            </a:pPr>
            <a:r>
              <a:rPr lang="es-ES" sz="2400" dirty="0">
                <a:solidFill>
                  <a:schemeClr val="dk2"/>
                </a:solidFill>
              </a:rPr>
              <a:t>El número de </a:t>
            </a:r>
            <a:r>
              <a:rPr lang="es-ES" sz="2400" dirty="0" err="1">
                <a:solidFill>
                  <a:schemeClr val="dk2"/>
                </a:solidFill>
              </a:rPr>
              <a:t>clusters</a:t>
            </a:r>
            <a:r>
              <a:rPr lang="es-ES" sz="2400" dirty="0">
                <a:solidFill>
                  <a:schemeClr val="dk2"/>
                </a:solidFill>
              </a:rPr>
              <a:t> no es conocido de antemano y los grupos se crean en función de la naturaleza de los datos.</a:t>
            </a:r>
            <a:endParaRPr sz="2800" dirty="0"/>
          </a:p>
          <a:p>
            <a:pPr marL="0" lvl="0" indent="0" algn="just" rtl="0">
              <a:lnSpc>
                <a:spcPct val="100000"/>
              </a:lnSpc>
              <a:spcBef>
                <a:spcPts val="1840"/>
              </a:spcBef>
              <a:spcAft>
                <a:spcPts val="1200"/>
              </a:spcAft>
              <a:buClr>
                <a:schemeClr val="dk2"/>
              </a:buClr>
              <a:buSzPts val="3200"/>
              <a:buNone/>
            </a:pPr>
            <a:r>
              <a:rPr lang="es-ES" sz="2800" b="1" dirty="0">
                <a:solidFill>
                  <a:schemeClr val="dk2"/>
                </a:solidFill>
              </a:rPr>
              <a:t>Se trata, por tanto, de una técnica de clasificación post hoc.</a:t>
            </a:r>
            <a:endParaRPr sz="2800" b="1" dirty="0">
              <a:solidFill>
                <a:schemeClr val="dk2"/>
              </a:solidFill>
            </a:endParaRPr>
          </a:p>
        </p:txBody>
      </p:sp>
      <p:pic>
        <p:nvPicPr>
          <p:cNvPr id="8" name="Google Shape;247;p12">
            <a:extLst>
              <a:ext uri="{FF2B5EF4-FFF2-40B4-BE49-F238E27FC236}">
                <a16:creationId xmlns:a16="http://schemas.microsoft.com/office/drawing/2014/main" id="{A74CE4D0-0ACA-A140-8B7E-5159285E809C}"/>
              </a:ext>
            </a:extLst>
          </p:cNvPr>
          <p:cNvPicPr preferRelativeResize="0"/>
          <p:nvPr/>
        </p:nvPicPr>
        <p:blipFill rotWithShape="1">
          <a:blip r:embed="rId2">
            <a:alphaModFix/>
          </a:blip>
          <a:srcRect/>
          <a:stretch/>
        </p:blipFill>
        <p:spPr>
          <a:xfrm>
            <a:off x="532700" y="2185987"/>
            <a:ext cx="2518631" cy="1785938"/>
          </a:xfrm>
          <a:prstGeom prst="rect">
            <a:avLst/>
          </a:prstGeom>
          <a:noFill/>
          <a:ln>
            <a:noFill/>
          </a:ln>
        </p:spPr>
      </p:pic>
    </p:spTree>
    <p:extLst>
      <p:ext uri="{BB962C8B-B14F-4D97-AF65-F5344CB8AC3E}">
        <p14:creationId xmlns:p14="http://schemas.microsoft.com/office/powerpoint/2010/main" val="4257162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PREDICTIVO</a:t>
            </a:r>
          </a:p>
        </p:txBody>
      </p:sp>
      <p:sp>
        <p:nvSpPr>
          <p:cNvPr id="9" name="Google Shape;252;p13">
            <a:extLst>
              <a:ext uri="{FF2B5EF4-FFF2-40B4-BE49-F238E27FC236}">
                <a16:creationId xmlns:a16="http://schemas.microsoft.com/office/drawing/2014/main" id="{6393E4A3-4EB0-6F4E-83CE-61453B81783C}"/>
              </a:ext>
            </a:extLst>
          </p:cNvPr>
          <p:cNvSpPr txBox="1">
            <a:spLocks noGrp="1"/>
          </p:cNvSpPr>
          <p:nvPr>
            <p:ph type="body" idx="1"/>
          </p:nvPr>
        </p:nvSpPr>
        <p:spPr>
          <a:xfrm>
            <a:off x="485775" y="1600200"/>
            <a:ext cx="8096476" cy="4526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2800"/>
              <a:buNone/>
            </a:pPr>
            <a:r>
              <a:rPr lang="es-ES" sz="2800" i="1" dirty="0">
                <a:solidFill>
                  <a:schemeClr val="dk2"/>
                </a:solidFill>
              </a:rPr>
              <a:t>“El análisis predictivo consiste en la tecnología que aprende de la experiencia para predecir el futuro comportamiento de individuos para tomar mejores decisiones”</a:t>
            </a:r>
            <a:endParaRPr dirty="0"/>
          </a:p>
          <a:p>
            <a:pPr marL="0" lvl="0" indent="0" algn="r" rtl="0">
              <a:lnSpc>
                <a:spcPct val="100000"/>
              </a:lnSpc>
              <a:spcBef>
                <a:spcPts val="400"/>
              </a:spcBef>
              <a:spcAft>
                <a:spcPts val="0"/>
              </a:spcAft>
              <a:buClr>
                <a:schemeClr val="dk2"/>
              </a:buClr>
              <a:buSzPts val="2000"/>
              <a:buNone/>
            </a:pPr>
            <a:r>
              <a:rPr lang="es-ES" sz="2000" i="1" dirty="0">
                <a:solidFill>
                  <a:schemeClr val="dk2"/>
                </a:solidFill>
              </a:rPr>
              <a:t>Eric </a:t>
            </a:r>
            <a:r>
              <a:rPr lang="es-ES" sz="2000" i="1" dirty="0" err="1">
                <a:solidFill>
                  <a:schemeClr val="dk2"/>
                </a:solidFill>
              </a:rPr>
              <a:t>Siegel</a:t>
            </a:r>
            <a:endParaRPr sz="2000" i="1" dirty="0">
              <a:solidFill>
                <a:schemeClr val="dk2"/>
              </a:solidFill>
            </a:endParaRPr>
          </a:p>
          <a:p>
            <a:pPr marL="0" lvl="0" indent="0" algn="ctr" rtl="0">
              <a:lnSpc>
                <a:spcPct val="100000"/>
              </a:lnSpc>
              <a:spcBef>
                <a:spcPts val="560"/>
              </a:spcBef>
              <a:spcAft>
                <a:spcPts val="0"/>
              </a:spcAft>
              <a:buClr>
                <a:schemeClr val="dk2"/>
              </a:buClr>
              <a:buSzPts val="2800"/>
              <a:buNone/>
            </a:pPr>
            <a:r>
              <a:rPr lang="es-ES" sz="2800" i="1" dirty="0">
                <a:solidFill>
                  <a:schemeClr val="dk2"/>
                </a:solidFill>
              </a:rPr>
              <a:t>“En la actualidad se crean más datos en un día de los que se crearon en toda la humanidad hasta el año 2000” </a:t>
            </a:r>
            <a:endParaRPr sz="2800" i="1" dirty="0">
              <a:solidFill>
                <a:schemeClr val="dk2"/>
              </a:solidFill>
            </a:endParaRPr>
          </a:p>
          <a:p>
            <a:pPr marL="0" lvl="0" indent="0" algn="r" rtl="0">
              <a:lnSpc>
                <a:spcPct val="100000"/>
              </a:lnSpc>
              <a:spcBef>
                <a:spcPts val="560"/>
              </a:spcBef>
              <a:spcAft>
                <a:spcPts val="0"/>
              </a:spcAft>
              <a:buClr>
                <a:schemeClr val="dk2"/>
              </a:buClr>
              <a:buSzPts val="2800"/>
              <a:buNone/>
            </a:pPr>
            <a:r>
              <a:rPr lang="es-ES" sz="2000" i="1" dirty="0">
                <a:solidFill>
                  <a:schemeClr val="dk2"/>
                </a:solidFill>
              </a:rPr>
              <a:t>Andreas </a:t>
            </a:r>
            <a:r>
              <a:rPr lang="es-ES" sz="2000" i="1" dirty="0" err="1">
                <a:solidFill>
                  <a:schemeClr val="dk2"/>
                </a:solidFill>
              </a:rPr>
              <a:t>Weingendl</a:t>
            </a:r>
            <a:r>
              <a:rPr lang="es-ES" sz="2800" i="1" dirty="0">
                <a:solidFill>
                  <a:schemeClr val="dk2"/>
                </a:solidFill>
              </a:rPr>
              <a:t> </a:t>
            </a:r>
            <a:endParaRPr sz="2800" i="1" dirty="0">
              <a:solidFill>
                <a:schemeClr val="dk2"/>
              </a:solidFill>
            </a:endParaRPr>
          </a:p>
        </p:txBody>
      </p:sp>
    </p:spTree>
    <p:extLst>
      <p:ext uri="{BB962C8B-B14F-4D97-AF65-F5344CB8AC3E}">
        <p14:creationId xmlns:p14="http://schemas.microsoft.com/office/powerpoint/2010/main" val="348866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PREDICTIVO</a:t>
            </a:r>
          </a:p>
        </p:txBody>
      </p:sp>
      <p:sp>
        <p:nvSpPr>
          <p:cNvPr id="6" name="Google Shape;259;p14">
            <a:extLst>
              <a:ext uri="{FF2B5EF4-FFF2-40B4-BE49-F238E27FC236}">
                <a16:creationId xmlns:a16="http://schemas.microsoft.com/office/drawing/2014/main" id="{EC07CE3B-E389-854F-B0BB-1C343F1A3841}"/>
              </a:ext>
            </a:extLst>
          </p:cNvPr>
          <p:cNvSpPr txBox="1">
            <a:spLocks noGrp="1"/>
          </p:cNvSpPr>
          <p:nvPr>
            <p:ph type="body" idx="1"/>
          </p:nvPr>
        </p:nvSpPr>
        <p:spPr>
          <a:xfrm>
            <a:off x="532700" y="1344900"/>
            <a:ext cx="5614987" cy="4884449"/>
          </a:xfrm>
          <a:prstGeom prst="rect">
            <a:avLst/>
          </a:prstGeom>
          <a:noFill/>
          <a:ln>
            <a:noFill/>
          </a:ln>
        </p:spPr>
        <p:txBody>
          <a:bodyPr spcFirstLastPara="1" wrap="square" lIns="91425" tIns="45700" rIns="91425" bIns="45700" anchor="t" anchorCtr="0">
            <a:noAutofit/>
          </a:bodyPr>
          <a:lstStyle/>
          <a:p>
            <a:pPr marL="50800" lvl="0" indent="0" algn="just" rtl="0">
              <a:lnSpc>
                <a:spcPct val="100000"/>
              </a:lnSpc>
              <a:spcBef>
                <a:spcPts val="0"/>
              </a:spcBef>
              <a:spcAft>
                <a:spcPts val="0"/>
              </a:spcAft>
              <a:buClr>
                <a:schemeClr val="dk2"/>
              </a:buClr>
              <a:buSzPts val="2800"/>
              <a:buNone/>
            </a:pPr>
            <a:r>
              <a:rPr lang="es-ES" sz="2400" dirty="0">
                <a:solidFill>
                  <a:schemeClr val="dk2"/>
                </a:solidFill>
              </a:rPr>
              <a:t>Un modelo predictivo se podrá utilizar para </a:t>
            </a:r>
            <a:r>
              <a:rPr lang="es-ES" sz="2400" b="1" dirty="0">
                <a:solidFill>
                  <a:schemeClr val="dk2"/>
                </a:solidFill>
              </a:rPr>
              <a:t>predecir</a:t>
            </a:r>
            <a:r>
              <a:rPr lang="es-ES" sz="2400" dirty="0">
                <a:solidFill>
                  <a:schemeClr val="dk2"/>
                </a:solidFill>
              </a:rPr>
              <a:t> qué probabilidades hay de que una persona –en función de los datos que se disponga de la misma– reaccione de una manera determinada (si comprará un producto, si cambiará de voto, si contratará un servicio.). </a:t>
            </a:r>
            <a:endParaRPr sz="2400" dirty="0">
              <a:solidFill>
                <a:schemeClr val="dk2"/>
              </a:solidFill>
            </a:endParaRPr>
          </a:p>
          <a:p>
            <a:pPr marL="457200" lvl="0" indent="0" algn="just" rtl="0">
              <a:lnSpc>
                <a:spcPct val="100000"/>
              </a:lnSpc>
              <a:spcBef>
                <a:spcPts val="0"/>
              </a:spcBef>
              <a:spcAft>
                <a:spcPts val="0"/>
              </a:spcAft>
              <a:buSzPts val="1800"/>
              <a:buNone/>
            </a:pPr>
            <a:endParaRPr sz="800" dirty="0">
              <a:solidFill>
                <a:schemeClr val="dk2"/>
              </a:solidFill>
            </a:endParaRPr>
          </a:p>
          <a:p>
            <a:pPr marL="50800" lvl="0" indent="0" algn="just" rtl="0">
              <a:lnSpc>
                <a:spcPct val="100000"/>
              </a:lnSpc>
              <a:spcBef>
                <a:spcPts val="0"/>
              </a:spcBef>
              <a:spcAft>
                <a:spcPts val="0"/>
              </a:spcAft>
              <a:buClr>
                <a:schemeClr val="dk2"/>
              </a:buClr>
              <a:buSzPts val="2800"/>
              <a:buNone/>
            </a:pPr>
            <a:r>
              <a:rPr lang="es-ES" sz="2400" dirty="0">
                <a:solidFill>
                  <a:schemeClr val="dk2"/>
                </a:solidFill>
              </a:rPr>
              <a:t>Una vez introducidos los datos de la persona y  aplicado el modelo predictivo se obtendrá una calificación que indicará la probabilidad de que se produzca la situación estudiada por el modelo.</a:t>
            </a:r>
            <a:endParaRPr sz="2400" dirty="0">
              <a:solidFill>
                <a:schemeClr val="dk2"/>
              </a:solidFill>
            </a:endParaRPr>
          </a:p>
        </p:txBody>
      </p:sp>
      <p:pic>
        <p:nvPicPr>
          <p:cNvPr id="7" name="Google Shape;262;p14">
            <a:extLst>
              <a:ext uri="{FF2B5EF4-FFF2-40B4-BE49-F238E27FC236}">
                <a16:creationId xmlns:a16="http://schemas.microsoft.com/office/drawing/2014/main" id="{72066453-166B-B242-BA8C-DFFCBD687619}"/>
              </a:ext>
            </a:extLst>
          </p:cNvPr>
          <p:cNvPicPr preferRelativeResize="0"/>
          <p:nvPr/>
        </p:nvPicPr>
        <p:blipFill rotWithShape="1">
          <a:blip r:embed="rId2">
            <a:alphaModFix/>
          </a:blip>
          <a:srcRect r="9606"/>
          <a:stretch/>
        </p:blipFill>
        <p:spPr>
          <a:xfrm>
            <a:off x="6407316" y="2057400"/>
            <a:ext cx="2150897" cy="2347911"/>
          </a:xfrm>
          <a:prstGeom prst="rect">
            <a:avLst/>
          </a:prstGeom>
          <a:noFill/>
          <a:ln>
            <a:noFill/>
          </a:ln>
        </p:spPr>
      </p:pic>
    </p:spTree>
    <p:extLst>
      <p:ext uri="{BB962C8B-B14F-4D97-AF65-F5344CB8AC3E}">
        <p14:creationId xmlns:p14="http://schemas.microsoft.com/office/powerpoint/2010/main" val="3585571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PREDICTIVO</a:t>
            </a:r>
          </a:p>
        </p:txBody>
      </p:sp>
      <p:sp>
        <p:nvSpPr>
          <p:cNvPr id="8" name="Google Shape;267;p15">
            <a:extLst>
              <a:ext uri="{FF2B5EF4-FFF2-40B4-BE49-F238E27FC236}">
                <a16:creationId xmlns:a16="http://schemas.microsoft.com/office/drawing/2014/main" id="{54FAA7CA-301A-A444-A3C4-EBF144AFFCF3}"/>
              </a:ext>
            </a:extLst>
          </p:cNvPr>
          <p:cNvSpPr txBox="1">
            <a:spLocks noGrp="1"/>
          </p:cNvSpPr>
          <p:nvPr>
            <p:ph type="body" idx="1"/>
          </p:nvPr>
        </p:nvSpPr>
        <p:spPr>
          <a:xfrm>
            <a:off x="3204463" y="1228725"/>
            <a:ext cx="5439475" cy="5129213"/>
          </a:xfrm>
          <a:prstGeom prst="rect">
            <a:avLst/>
          </a:prstGeom>
          <a:noFill/>
          <a:ln>
            <a:noFill/>
          </a:ln>
        </p:spPr>
        <p:txBody>
          <a:bodyPr spcFirstLastPara="1" wrap="square" lIns="91425" tIns="45700" rIns="91425" bIns="45700" anchor="t" anchorCtr="0">
            <a:noAutofit/>
          </a:bodyPr>
          <a:lstStyle/>
          <a:p>
            <a:pPr marL="50800" lvl="0" indent="0" algn="just" rtl="0">
              <a:lnSpc>
                <a:spcPct val="100000"/>
              </a:lnSpc>
              <a:spcBef>
                <a:spcPts val="0"/>
              </a:spcBef>
              <a:spcAft>
                <a:spcPts val="0"/>
              </a:spcAft>
              <a:buClr>
                <a:schemeClr val="dk2"/>
              </a:buClr>
              <a:buSzPts val="2800"/>
              <a:buNone/>
            </a:pPr>
            <a:r>
              <a:rPr lang="es-ES" sz="2800" dirty="0">
                <a:solidFill>
                  <a:schemeClr val="dk2"/>
                </a:solidFill>
              </a:rPr>
              <a:t>Un ejemplo donde podríamos ver un modelo predictivo es en una compañía de seguros de autos.</a:t>
            </a:r>
            <a:endParaRPr dirty="0"/>
          </a:p>
          <a:p>
            <a:pPr marL="457200" lvl="0" indent="0" algn="just" rtl="0">
              <a:lnSpc>
                <a:spcPct val="100000"/>
              </a:lnSpc>
              <a:spcBef>
                <a:spcPts val="560"/>
              </a:spcBef>
              <a:spcAft>
                <a:spcPts val="0"/>
              </a:spcAft>
              <a:buSzPts val="1800"/>
              <a:buNone/>
            </a:pPr>
            <a:endParaRPr sz="2800" dirty="0">
              <a:solidFill>
                <a:schemeClr val="dk2"/>
              </a:solidFill>
            </a:endParaRPr>
          </a:p>
          <a:p>
            <a:pPr marL="50800" lvl="0" indent="0" algn="just" rtl="0">
              <a:lnSpc>
                <a:spcPct val="100000"/>
              </a:lnSpc>
              <a:spcBef>
                <a:spcPts val="560"/>
              </a:spcBef>
              <a:spcAft>
                <a:spcPts val="0"/>
              </a:spcAft>
              <a:buClr>
                <a:schemeClr val="dk2"/>
              </a:buClr>
              <a:buSzPts val="2800"/>
              <a:buNone/>
            </a:pPr>
            <a:r>
              <a:rPr lang="es-ES" sz="2800" dirty="0">
                <a:solidFill>
                  <a:schemeClr val="dk2"/>
                </a:solidFill>
              </a:rPr>
              <a:t>La idea es crear un modelo predictivo que indique el riesgo de que una persona necesite hacer uso del seguro contratado y en función de los resultados obtenidos, la agencia puede establecer un precio.</a:t>
            </a:r>
            <a:endParaRPr sz="2800" dirty="0">
              <a:solidFill>
                <a:schemeClr val="dk2"/>
              </a:solidFill>
            </a:endParaRPr>
          </a:p>
        </p:txBody>
      </p:sp>
      <p:pic>
        <p:nvPicPr>
          <p:cNvPr id="9" name="Google Shape;270;p15">
            <a:extLst>
              <a:ext uri="{FF2B5EF4-FFF2-40B4-BE49-F238E27FC236}">
                <a16:creationId xmlns:a16="http://schemas.microsoft.com/office/drawing/2014/main" id="{8A7E6C3F-63F4-6D47-AA43-6E8B31315FFB}"/>
              </a:ext>
            </a:extLst>
          </p:cNvPr>
          <p:cNvPicPr preferRelativeResize="0"/>
          <p:nvPr/>
        </p:nvPicPr>
        <p:blipFill rotWithShape="1">
          <a:blip r:embed="rId2">
            <a:alphaModFix/>
          </a:blip>
          <a:srcRect l="27449" t="9171" r="27902" b="12722"/>
          <a:stretch/>
        </p:blipFill>
        <p:spPr>
          <a:xfrm>
            <a:off x="778292" y="2100261"/>
            <a:ext cx="2066332" cy="2043114"/>
          </a:xfrm>
          <a:prstGeom prst="rect">
            <a:avLst/>
          </a:prstGeom>
          <a:noFill/>
          <a:ln>
            <a:noFill/>
          </a:ln>
        </p:spPr>
      </p:pic>
    </p:spTree>
    <p:extLst>
      <p:ext uri="{BB962C8B-B14F-4D97-AF65-F5344CB8AC3E}">
        <p14:creationId xmlns:p14="http://schemas.microsoft.com/office/powerpoint/2010/main" val="390496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8123E-0ED5-7B45-9569-2F67DCC38459}"/>
              </a:ext>
            </a:extLst>
          </p:cNvPr>
          <p:cNvSpPr>
            <a:spLocks noGrp="1"/>
          </p:cNvSpPr>
          <p:nvPr>
            <p:ph type="title"/>
          </p:nvPr>
        </p:nvSpPr>
        <p:spPr/>
        <p:txBody>
          <a:bodyPr/>
          <a:lstStyle/>
          <a:p>
            <a:pPr algn="just"/>
            <a:r>
              <a:rPr lang="es-ES_tradnl" dirty="0"/>
              <a:t>PREDICTIVO</a:t>
            </a:r>
          </a:p>
        </p:txBody>
      </p:sp>
      <p:sp>
        <p:nvSpPr>
          <p:cNvPr id="7" name="Google Shape;275;p16">
            <a:extLst>
              <a:ext uri="{FF2B5EF4-FFF2-40B4-BE49-F238E27FC236}">
                <a16:creationId xmlns:a16="http://schemas.microsoft.com/office/drawing/2014/main" id="{FF89DB88-EF71-C045-980F-4A7470655FC9}"/>
              </a:ext>
            </a:extLst>
          </p:cNvPr>
          <p:cNvSpPr txBox="1">
            <a:spLocks noGrp="1"/>
          </p:cNvSpPr>
          <p:nvPr>
            <p:ph type="body" idx="1"/>
          </p:nvPr>
        </p:nvSpPr>
        <p:spPr>
          <a:xfrm>
            <a:off x="656524" y="1471612"/>
            <a:ext cx="6030025" cy="4683263"/>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0"/>
              </a:spcBef>
              <a:spcAft>
                <a:spcPts val="0"/>
              </a:spcAft>
              <a:buClr>
                <a:schemeClr val="dk2"/>
              </a:buClr>
              <a:buSzPts val="2800"/>
              <a:buNone/>
            </a:pPr>
            <a:r>
              <a:rPr lang="es-ES" sz="2400" dirty="0">
                <a:solidFill>
                  <a:schemeClr val="dk2"/>
                </a:solidFill>
              </a:rPr>
              <a:t>Se debe considerar, que este tipo de modelos nunca proporcionará el 100% de acierto, es más, habrá muchas veces en las que se aleje bastante de esos resultados. </a:t>
            </a:r>
            <a:endParaRPr sz="2400" dirty="0">
              <a:solidFill>
                <a:schemeClr val="dk2"/>
              </a:solidFill>
            </a:endParaRPr>
          </a:p>
          <a:p>
            <a:pPr marL="457200" lvl="0" indent="0" algn="just" rtl="0">
              <a:lnSpc>
                <a:spcPct val="90000"/>
              </a:lnSpc>
              <a:spcBef>
                <a:spcPts val="0"/>
              </a:spcBef>
              <a:spcAft>
                <a:spcPts val="0"/>
              </a:spcAft>
              <a:buSzPts val="1800"/>
              <a:buNone/>
            </a:pPr>
            <a:endParaRPr sz="800" dirty="0">
              <a:solidFill>
                <a:schemeClr val="dk2"/>
              </a:solidFill>
            </a:endParaRPr>
          </a:p>
          <a:p>
            <a:pPr marL="50800" lvl="0" indent="0" algn="just" rtl="0">
              <a:lnSpc>
                <a:spcPct val="90000"/>
              </a:lnSpc>
              <a:spcBef>
                <a:spcPts val="560"/>
              </a:spcBef>
              <a:spcAft>
                <a:spcPts val="0"/>
              </a:spcAft>
              <a:buClr>
                <a:schemeClr val="dk2"/>
              </a:buClr>
              <a:buSzPts val="2800"/>
              <a:buNone/>
            </a:pPr>
            <a:r>
              <a:rPr lang="es-ES" sz="2400" dirty="0">
                <a:solidFill>
                  <a:schemeClr val="dk2"/>
                </a:solidFill>
              </a:rPr>
              <a:t>Esto se debe a que por mucho que se haya repetido un patrón de comportamiento en el pasado, no tiene por qué repetirse. </a:t>
            </a:r>
            <a:endParaRPr sz="2400" dirty="0">
              <a:solidFill>
                <a:schemeClr val="dk2"/>
              </a:solidFill>
            </a:endParaRPr>
          </a:p>
          <a:p>
            <a:pPr marL="457200" lvl="0" indent="0" algn="just" rtl="0">
              <a:lnSpc>
                <a:spcPct val="90000"/>
              </a:lnSpc>
              <a:spcBef>
                <a:spcPts val="560"/>
              </a:spcBef>
              <a:spcAft>
                <a:spcPts val="0"/>
              </a:spcAft>
              <a:buSzPts val="1800"/>
              <a:buNone/>
            </a:pPr>
            <a:endParaRPr sz="800" dirty="0">
              <a:solidFill>
                <a:schemeClr val="dk2"/>
              </a:solidFill>
            </a:endParaRPr>
          </a:p>
          <a:p>
            <a:pPr marL="50800" lvl="0" indent="0" algn="just" rtl="0">
              <a:lnSpc>
                <a:spcPct val="90000"/>
              </a:lnSpc>
              <a:spcBef>
                <a:spcPts val="560"/>
              </a:spcBef>
              <a:spcAft>
                <a:spcPts val="0"/>
              </a:spcAft>
              <a:buClr>
                <a:schemeClr val="dk2"/>
              </a:buClr>
              <a:buSzPts val="2800"/>
              <a:buNone/>
            </a:pPr>
            <a:r>
              <a:rPr lang="es-ES" sz="2400" dirty="0">
                <a:solidFill>
                  <a:schemeClr val="dk2"/>
                </a:solidFill>
              </a:rPr>
              <a:t>Sin embargo, siempre será mejor predecir con ayuda del modelo (aunque el modelo proporcione porcentajes de acierto bajos) que simplemente adivinar.</a:t>
            </a:r>
            <a:endParaRPr sz="2400" dirty="0">
              <a:solidFill>
                <a:schemeClr val="dk2"/>
              </a:solidFill>
            </a:endParaRPr>
          </a:p>
        </p:txBody>
      </p:sp>
      <p:pic>
        <p:nvPicPr>
          <p:cNvPr id="10" name="Google Shape;278;p16">
            <a:extLst>
              <a:ext uri="{FF2B5EF4-FFF2-40B4-BE49-F238E27FC236}">
                <a16:creationId xmlns:a16="http://schemas.microsoft.com/office/drawing/2014/main" id="{0E5046AC-92B7-E54B-987E-578E289C35FF}"/>
              </a:ext>
            </a:extLst>
          </p:cNvPr>
          <p:cNvPicPr preferRelativeResize="0"/>
          <p:nvPr/>
        </p:nvPicPr>
        <p:blipFill rotWithShape="1">
          <a:blip r:embed="rId2">
            <a:alphaModFix/>
          </a:blip>
          <a:srcRect/>
          <a:stretch/>
        </p:blipFill>
        <p:spPr>
          <a:xfrm>
            <a:off x="6810373" y="2013018"/>
            <a:ext cx="1800225" cy="1800225"/>
          </a:xfrm>
          <a:prstGeom prst="rect">
            <a:avLst/>
          </a:prstGeom>
          <a:noFill/>
          <a:ln>
            <a:noFill/>
          </a:ln>
        </p:spPr>
      </p:pic>
    </p:spTree>
    <p:extLst>
      <p:ext uri="{BB962C8B-B14F-4D97-AF65-F5344CB8AC3E}">
        <p14:creationId xmlns:p14="http://schemas.microsoft.com/office/powerpoint/2010/main" val="363077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pic>
        <p:nvPicPr>
          <p:cNvPr id="179" name="Google Shape;179;p2" descr="Imagen que contiene libro, estante, cuarto, biblioteca&#10;&#10;Descripción generada automáticamente"/>
          <p:cNvPicPr preferRelativeResize="0"/>
          <p:nvPr/>
        </p:nvPicPr>
        <p:blipFill rotWithShape="1">
          <a:blip r:embed="rId3">
            <a:alphaModFix amt="29000"/>
          </a:blip>
          <a:srcRect l="5510" r="5510"/>
          <a:stretch/>
        </p:blipFill>
        <p:spPr>
          <a:xfrm>
            <a:off x="0" y="0"/>
            <a:ext cx="9144001" cy="6858000"/>
          </a:xfrm>
          <a:prstGeom prst="rect">
            <a:avLst/>
          </a:prstGeom>
          <a:noFill/>
          <a:ln>
            <a:noFill/>
          </a:ln>
        </p:spPr>
      </p:pic>
      <p:sp>
        <p:nvSpPr>
          <p:cNvPr id="180" name="Google Shape;180;p2"/>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lvl="0" algn="ctr">
              <a:buSzPts val="8500"/>
            </a:pPr>
            <a:r>
              <a:rPr lang="en-US" sz="8500" b="1" dirty="0">
                <a:solidFill>
                  <a:srgbClr val="DE3075"/>
                </a:solidFill>
                <a:latin typeface="Franklin Gothic"/>
                <a:ea typeface="Franklin Gothic"/>
                <a:cs typeface="Franklin Gothic"/>
                <a:sym typeface="Franklin Gothic"/>
              </a:rPr>
              <a:t>MDY7101</a:t>
            </a:r>
            <a:endParaRPr sz="8500" b="0" i="0" u="none" strike="noStrike" cap="none" dirty="0">
              <a:solidFill>
                <a:srgbClr val="DE3075"/>
              </a:solidFill>
              <a:latin typeface="Franklin Gothic"/>
              <a:ea typeface="Franklin Gothic"/>
              <a:cs typeface="Franklin Gothic"/>
              <a:sym typeface="Franklin Gothic"/>
            </a:endParaRPr>
          </a:p>
        </p:txBody>
      </p:sp>
      <p:sp>
        <p:nvSpPr>
          <p:cNvPr id="181" name="Google Shape;181;p2"/>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Franklin Gothic"/>
                <a:ea typeface="Franklin Gothic"/>
                <a:cs typeface="Franklin Gothic"/>
                <a:sym typeface="Franklin Gothic"/>
              </a:rPr>
              <a:t>Nombre del profesor</a:t>
            </a:r>
            <a:endParaRPr sz="3600" b="0" i="0" u="none" strike="noStrike" cap="none">
              <a:solidFill>
                <a:schemeClr val="lt1"/>
              </a:solidFill>
              <a:latin typeface="Franklin Gothic"/>
              <a:ea typeface="Franklin Gothic"/>
              <a:cs typeface="Franklin Gothic"/>
              <a:sym typeface="Franklin Gothic"/>
            </a:endParaRPr>
          </a:p>
        </p:txBody>
      </p:sp>
      <p:sp>
        <p:nvSpPr>
          <p:cNvPr id="182" name="Google Shape;182;p2"/>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Franklin Gothic"/>
                <a:ea typeface="Franklin Gothic"/>
                <a:cs typeface="Franklin Gothic"/>
                <a:sym typeface="Franklin Gothic"/>
              </a:rPr>
              <a:t>correo@profesor.duoc.cl</a:t>
            </a:r>
            <a:endParaRPr sz="3000" b="0" i="0" u="none" strike="noStrike" cap="none">
              <a:solidFill>
                <a:schemeClr val="lt1"/>
              </a:solidFill>
              <a:latin typeface="Franklin Gothic"/>
              <a:ea typeface="Franklin Gothic"/>
              <a:cs typeface="Franklin Gothic"/>
              <a:sym typeface="Frankli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 lvl="0" indent="0" algn="ctr" rtl="0">
              <a:lnSpc>
                <a:spcPct val="90000"/>
              </a:lnSpc>
              <a:spcBef>
                <a:spcPts val="1000"/>
              </a:spcBef>
              <a:spcAft>
                <a:spcPts val="0"/>
              </a:spcAft>
              <a:buSzPts val="2800"/>
              <a:buNone/>
            </a:pPr>
            <a:r>
              <a:rPr lang="es-ES_tradnl" sz="2800" dirty="0"/>
              <a:t>Conocer el proceso de extracción de datos</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OBJETIVO DE LA CLASE</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Datos e información.</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Etapas en el proceso de extracción del conocimiento.</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Técnicas de minería de datos: descriptivo y predictivo.</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QUÉ VAMOS A REVISAR</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4</a:t>
            </a:fld>
            <a:endParaRPr/>
          </a:p>
        </p:txBody>
      </p:sp>
    </p:spTree>
    <p:extLst>
      <p:ext uri="{BB962C8B-B14F-4D97-AF65-F5344CB8AC3E}">
        <p14:creationId xmlns:p14="http://schemas.microsoft.com/office/powerpoint/2010/main" val="180268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EXTRACCIÓN DEL CONOCIMIENTO</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94961" y="255587"/>
            <a:ext cx="5376239"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EXTRACCIÓN DEL CONOCIMIENTO</a:t>
            </a:r>
            <a:endParaRPr dirty="0"/>
          </a:p>
        </p:txBody>
      </p:sp>
      <p:grpSp>
        <p:nvGrpSpPr>
          <p:cNvPr id="4" name="Google Shape;175;p3">
            <a:extLst>
              <a:ext uri="{FF2B5EF4-FFF2-40B4-BE49-F238E27FC236}">
                <a16:creationId xmlns:a16="http://schemas.microsoft.com/office/drawing/2014/main" id="{DF0B7195-0045-554B-AC39-A6F96D895AAE}"/>
              </a:ext>
            </a:extLst>
          </p:cNvPr>
          <p:cNvGrpSpPr/>
          <p:nvPr/>
        </p:nvGrpSpPr>
        <p:grpSpPr>
          <a:xfrm>
            <a:off x="3409" y="1083775"/>
            <a:ext cx="9137180" cy="4710300"/>
            <a:chOff x="3409" y="0"/>
            <a:chExt cx="9137180" cy="4710300"/>
          </a:xfrm>
        </p:grpSpPr>
        <p:sp>
          <p:nvSpPr>
            <p:cNvPr id="5" name="Google Shape;176;p3">
              <a:extLst>
                <a:ext uri="{FF2B5EF4-FFF2-40B4-BE49-F238E27FC236}">
                  <a16:creationId xmlns:a16="http://schemas.microsoft.com/office/drawing/2014/main" id="{2C8D068A-025C-CD49-9043-5A55479CEBCE}"/>
                </a:ext>
              </a:extLst>
            </p:cNvPr>
            <p:cNvSpPr/>
            <p:nvPr/>
          </p:nvSpPr>
          <p:spPr>
            <a:xfrm>
              <a:off x="644606" y="0"/>
              <a:ext cx="7772400" cy="4710300"/>
            </a:xfrm>
            <a:prstGeom prst="rightArrow">
              <a:avLst>
                <a:gd name="adj1" fmla="val 50000"/>
                <a:gd name="adj2" fmla="val 50000"/>
              </a:avLst>
            </a:pr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7;p3">
              <a:extLst>
                <a:ext uri="{FF2B5EF4-FFF2-40B4-BE49-F238E27FC236}">
                  <a16:creationId xmlns:a16="http://schemas.microsoft.com/office/drawing/2014/main" id="{674107FB-EE22-A04E-A912-D5B96550F4A1}"/>
                </a:ext>
              </a:extLst>
            </p:cNvPr>
            <p:cNvSpPr/>
            <p:nvPr/>
          </p:nvSpPr>
          <p:spPr>
            <a:xfrm>
              <a:off x="3409" y="1413090"/>
              <a:ext cx="2637574" cy="18841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8;p3">
              <a:extLst>
                <a:ext uri="{FF2B5EF4-FFF2-40B4-BE49-F238E27FC236}">
                  <a16:creationId xmlns:a16="http://schemas.microsoft.com/office/drawing/2014/main" id="{4F04C0E3-CF3B-2F4A-8F69-319E9F0564DA}"/>
                </a:ext>
              </a:extLst>
            </p:cNvPr>
            <p:cNvSpPr txBox="1"/>
            <p:nvPr/>
          </p:nvSpPr>
          <p:spPr>
            <a:xfrm>
              <a:off x="95384" y="1505065"/>
              <a:ext cx="2453624" cy="170017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s-ES" sz="2400" b="0" i="0" u="none" strike="noStrike" cap="none">
                  <a:solidFill>
                    <a:schemeClr val="lt1"/>
                  </a:solidFill>
                  <a:latin typeface="Arial"/>
                  <a:ea typeface="Arial"/>
                  <a:cs typeface="Arial"/>
                  <a:sym typeface="Arial"/>
                </a:rPr>
                <a:t>Comprensión del negocio y del problema que se quiere resolver</a:t>
              </a:r>
              <a:endParaRPr sz="2400" b="0" i="0" u="none" strike="noStrike" cap="none">
                <a:solidFill>
                  <a:schemeClr val="lt1"/>
                </a:solidFill>
                <a:latin typeface="Arial"/>
                <a:ea typeface="Arial"/>
                <a:cs typeface="Arial"/>
                <a:sym typeface="Arial"/>
              </a:endParaRPr>
            </a:p>
          </p:txBody>
        </p:sp>
        <p:sp>
          <p:nvSpPr>
            <p:cNvPr id="8" name="Google Shape;179;p3">
              <a:extLst>
                <a:ext uri="{FF2B5EF4-FFF2-40B4-BE49-F238E27FC236}">
                  <a16:creationId xmlns:a16="http://schemas.microsoft.com/office/drawing/2014/main" id="{F2760740-D339-584D-83EB-046E6505C6F3}"/>
                </a:ext>
              </a:extLst>
            </p:cNvPr>
            <p:cNvSpPr/>
            <p:nvPr/>
          </p:nvSpPr>
          <p:spPr>
            <a:xfrm>
              <a:off x="3032104" y="1413090"/>
              <a:ext cx="2796799" cy="18841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0;p3">
              <a:extLst>
                <a:ext uri="{FF2B5EF4-FFF2-40B4-BE49-F238E27FC236}">
                  <a16:creationId xmlns:a16="http://schemas.microsoft.com/office/drawing/2014/main" id="{A142F4BD-7BE8-6744-B9E3-0E0102001988}"/>
                </a:ext>
              </a:extLst>
            </p:cNvPr>
            <p:cNvSpPr txBox="1"/>
            <p:nvPr/>
          </p:nvSpPr>
          <p:spPr>
            <a:xfrm>
              <a:off x="3124079" y="1505065"/>
              <a:ext cx="2612849" cy="170017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s-ES" sz="2400" b="0" i="0" u="none" strike="noStrike" cap="none">
                  <a:solidFill>
                    <a:schemeClr val="lt1"/>
                  </a:solidFill>
                  <a:latin typeface="Arial"/>
                  <a:ea typeface="Arial"/>
                  <a:cs typeface="Arial"/>
                  <a:sym typeface="Arial"/>
                </a:rPr>
                <a:t>Filtrado de datos</a:t>
              </a:r>
              <a:endParaRPr sz="2400" b="0" i="0" u="none" strike="noStrike" cap="none">
                <a:solidFill>
                  <a:schemeClr val="lt1"/>
                </a:solidFill>
                <a:latin typeface="Arial"/>
                <a:ea typeface="Arial"/>
                <a:cs typeface="Arial"/>
                <a:sym typeface="Arial"/>
              </a:endParaRPr>
            </a:p>
          </p:txBody>
        </p:sp>
        <p:sp>
          <p:nvSpPr>
            <p:cNvPr id="10" name="Google Shape;181;p3">
              <a:extLst>
                <a:ext uri="{FF2B5EF4-FFF2-40B4-BE49-F238E27FC236}">
                  <a16:creationId xmlns:a16="http://schemas.microsoft.com/office/drawing/2014/main" id="{FF7E615C-3D54-3C4F-81F6-F2D582FE6D95}"/>
                </a:ext>
              </a:extLst>
            </p:cNvPr>
            <p:cNvSpPr/>
            <p:nvPr/>
          </p:nvSpPr>
          <p:spPr>
            <a:xfrm>
              <a:off x="6220024" y="1413090"/>
              <a:ext cx="2920565" cy="188412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2;p3">
              <a:extLst>
                <a:ext uri="{FF2B5EF4-FFF2-40B4-BE49-F238E27FC236}">
                  <a16:creationId xmlns:a16="http://schemas.microsoft.com/office/drawing/2014/main" id="{DF2C5189-C600-0B43-A38B-AB439F0A36EC}"/>
                </a:ext>
              </a:extLst>
            </p:cNvPr>
            <p:cNvSpPr txBox="1"/>
            <p:nvPr/>
          </p:nvSpPr>
          <p:spPr>
            <a:xfrm>
              <a:off x="6311999" y="1505065"/>
              <a:ext cx="2736615" cy="170017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r>
                <a:rPr lang="es-ES" sz="2400" b="0" i="0" u="none" strike="noStrike" cap="none">
                  <a:solidFill>
                    <a:schemeClr val="lt1"/>
                  </a:solidFill>
                  <a:latin typeface="Arial"/>
                  <a:ea typeface="Arial"/>
                  <a:cs typeface="Arial"/>
                  <a:sym typeface="Arial"/>
                </a:rPr>
                <a:t>Selección de Variables o atributos</a:t>
              </a:r>
              <a:endParaRPr sz="2400" b="0" i="0" u="none" strike="noStrike" cap="none">
                <a:solidFill>
                  <a:schemeClr val="lt1"/>
                </a:solidFill>
                <a:latin typeface="Arial"/>
                <a:ea typeface="Arial"/>
                <a:cs typeface="Arial"/>
                <a:sym typeface="Arial"/>
              </a:endParaRPr>
            </a:p>
          </p:txBody>
        </p:sp>
      </p:grpSp>
      <p:sp>
        <p:nvSpPr>
          <p:cNvPr id="13" name="Google Shape;185;p3">
            <a:extLst>
              <a:ext uri="{FF2B5EF4-FFF2-40B4-BE49-F238E27FC236}">
                <a16:creationId xmlns:a16="http://schemas.microsoft.com/office/drawing/2014/main" id="{914DE744-8C2B-7E4E-98DB-3695D6AB4D99}"/>
              </a:ext>
            </a:extLst>
          </p:cNvPr>
          <p:cNvSpPr txBox="1"/>
          <p:nvPr/>
        </p:nvSpPr>
        <p:spPr>
          <a:xfrm>
            <a:off x="742950" y="1457325"/>
            <a:ext cx="327183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1" i="0" u="none" strike="noStrike" cap="none" dirty="0">
                <a:solidFill>
                  <a:srgbClr val="000000"/>
                </a:solidFill>
                <a:latin typeface="Arial"/>
                <a:ea typeface="Arial"/>
                <a:cs typeface="Arial"/>
                <a:sym typeface="Arial"/>
              </a:rPr>
              <a:t>El proceso de minería de datos pasa por las siguientes fases: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EXTRACCIÓN DEL CONOCIMIENTO</a:t>
            </a:r>
            <a:endParaRPr dirty="0"/>
          </a:p>
        </p:txBody>
      </p:sp>
      <p:sp>
        <p:nvSpPr>
          <p:cNvPr id="6" name="Google Shape;191;p4">
            <a:extLst>
              <a:ext uri="{FF2B5EF4-FFF2-40B4-BE49-F238E27FC236}">
                <a16:creationId xmlns:a16="http://schemas.microsoft.com/office/drawing/2014/main" id="{5538291D-841E-0448-9D7F-5C8BB588A82B}"/>
              </a:ext>
            </a:extLst>
          </p:cNvPr>
          <p:cNvSpPr txBox="1">
            <a:spLocks noGrp="1"/>
          </p:cNvSpPr>
          <p:nvPr>
            <p:ph type="body" idx="1"/>
          </p:nvPr>
        </p:nvSpPr>
        <p:spPr>
          <a:xfrm>
            <a:off x="2656774" y="1326644"/>
            <a:ext cx="6085443" cy="5129574"/>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2"/>
              </a:buClr>
              <a:buSzPts val="2800"/>
              <a:buNone/>
            </a:pPr>
            <a:r>
              <a:rPr lang="es-ES" sz="2800" dirty="0">
                <a:solidFill>
                  <a:schemeClr val="dk2"/>
                </a:solidFill>
              </a:rPr>
              <a:t>Los métodos para la selección de los atributos que más influencia tienen en el problema son básicamente dos:</a:t>
            </a:r>
            <a:endParaRPr sz="2800" dirty="0">
              <a:solidFill>
                <a:schemeClr val="dk2"/>
              </a:solidFill>
            </a:endParaRPr>
          </a:p>
          <a:p>
            <a:pPr marL="0" lvl="0" indent="0" algn="just" rtl="0">
              <a:lnSpc>
                <a:spcPct val="100000"/>
              </a:lnSpc>
              <a:spcBef>
                <a:spcPts val="0"/>
              </a:spcBef>
              <a:spcAft>
                <a:spcPts val="0"/>
              </a:spcAft>
              <a:buClr>
                <a:schemeClr val="dk2"/>
              </a:buClr>
              <a:buSzPts val="2800"/>
              <a:buNone/>
            </a:pPr>
            <a:endParaRPr sz="2800" dirty="0">
              <a:solidFill>
                <a:schemeClr val="dk2"/>
              </a:solidFill>
            </a:endParaRPr>
          </a:p>
          <a:p>
            <a:pPr indent="-457200" algn="just">
              <a:lnSpc>
                <a:spcPct val="100000"/>
              </a:lnSpc>
              <a:spcBef>
                <a:spcPts val="560"/>
              </a:spcBef>
              <a:buClr>
                <a:schemeClr val="dk2"/>
              </a:buClr>
            </a:pPr>
            <a:r>
              <a:rPr lang="es-ES" sz="2800" dirty="0">
                <a:solidFill>
                  <a:schemeClr val="dk2"/>
                </a:solidFill>
              </a:rPr>
              <a:t>Aquellos basados en la elección de los mejores atributos del problema.</a:t>
            </a:r>
            <a:endParaRPr dirty="0"/>
          </a:p>
          <a:p>
            <a:pPr marL="635000" lvl="0" indent="-279400" algn="just" rtl="0">
              <a:lnSpc>
                <a:spcPct val="100000"/>
              </a:lnSpc>
              <a:spcBef>
                <a:spcPts val="560"/>
              </a:spcBef>
              <a:spcAft>
                <a:spcPts val="0"/>
              </a:spcAft>
              <a:buClr>
                <a:schemeClr val="dk1"/>
              </a:buClr>
              <a:buSzPts val="2800"/>
              <a:buFont typeface="Noto Sans Symbols"/>
              <a:buNone/>
            </a:pPr>
            <a:endParaRPr sz="2800" dirty="0">
              <a:solidFill>
                <a:schemeClr val="dk2"/>
              </a:solidFill>
            </a:endParaRPr>
          </a:p>
          <a:p>
            <a:pPr indent="-457200" algn="just">
              <a:lnSpc>
                <a:spcPct val="100000"/>
              </a:lnSpc>
              <a:spcBef>
                <a:spcPts val="560"/>
              </a:spcBef>
              <a:buClr>
                <a:schemeClr val="dk2"/>
              </a:buClr>
            </a:pPr>
            <a:r>
              <a:rPr lang="es-ES" sz="2800" dirty="0">
                <a:solidFill>
                  <a:schemeClr val="dk2"/>
                </a:solidFill>
              </a:rPr>
              <a:t>Aquellos que buscan variables independientes mediante test de sensibilidad, algoritmos de distancia o heurísticos.</a:t>
            </a:r>
            <a:endParaRPr sz="2800" dirty="0">
              <a:solidFill>
                <a:schemeClr val="dk2"/>
              </a:solidFill>
            </a:endParaRPr>
          </a:p>
        </p:txBody>
      </p:sp>
      <p:pic>
        <p:nvPicPr>
          <p:cNvPr id="7" name="Google Shape;194;p4">
            <a:extLst>
              <a:ext uri="{FF2B5EF4-FFF2-40B4-BE49-F238E27FC236}">
                <a16:creationId xmlns:a16="http://schemas.microsoft.com/office/drawing/2014/main" id="{A4FFF1D9-B477-4944-8981-9FE62FD429F3}"/>
              </a:ext>
            </a:extLst>
          </p:cNvPr>
          <p:cNvPicPr preferRelativeResize="0"/>
          <p:nvPr/>
        </p:nvPicPr>
        <p:blipFill rotWithShape="1">
          <a:blip r:embed="rId3">
            <a:alphaModFix/>
          </a:blip>
          <a:srcRect l="13086" r="12499" b="2425"/>
          <a:stretch/>
        </p:blipFill>
        <p:spPr>
          <a:xfrm>
            <a:off x="188550" y="1583820"/>
            <a:ext cx="2126027" cy="2145218"/>
          </a:xfrm>
          <a:prstGeom prst="rect">
            <a:avLst/>
          </a:prstGeom>
          <a:noFill/>
          <a:ln>
            <a:noFill/>
          </a:ln>
        </p:spPr>
      </p:pic>
    </p:spTree>
    <p:extLst>
      <p:ext uri="{BB962C8B-B14F-4D97-AF65-F5344CB8AC3E}">
        <p14:creationId xmlns:p14="http://schemas.microsoft.com/office/powerpoint/2010/main" val="197540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1975C7-BEC3-B747-823B-9EF7B5F728ED}"/>
              </a:ext>
            </a:extLst>
          </p:cNvPr>
          <p:cNvSpPr>
            <a:spLocks noGrp="1"/>
          </p:cNvSpPr>
          <p:nvPr>
            <p:ph type="title"/>
          </p:nvPr>
        </p:nvSpPr>
        <p:spPr/>
        <p:txBody>
          <a:bodyPr/>
          <a:lstStyle/>
          <a:p>
            <a:r>
              <a:rPr lang="es-ES_tradnl" dirty="0"/>
              <a:t>EXTRACCIÓN DEL CONOCIMIENTO</a:t>
            </a:r>
          </a:p>
        </p:txBody>
      </p:sp>
      <p:sp>
        <p:nvSpPr>
          <p:cNvPr id="3" name="Marcador de texto 2">
            <a:extLst>
              <a:ext uri="{FF2B5EF4-FFF2-40B4-BE49-F238E27FC236}">
                <a16:creationId xmlns:a16="http://schemas.microsoft.com/office/drawing/2014/main" id="{35B6305D-FC3E-DE40-B723-1AD9F1465557}"/>
              </a:ext>
            </a:extLst>
          </p:cNvPr>
          <p:cNvSpPr>
            <a:spLocks noGrp="1"/>
          </p:cNvSpPr>
          <p:nvPr>
            <p:ph type="body" idx="1"/>
          </p:nvPr>
        </p:nvSpPr>
        <p:spPr>
          <a:xfrm>
            <a:off x="294150" y="1218600"/>
            <a:ext cx="8555700" cy="2353275"/>
          </a:xfrm>
        </p:spPr>
        <p:txBody>
          <a:bodyPr/>
          <a:lstStyle/>
          <a:p>
            <a:pPr algn="just"/>
            <a:r>
              <a:rPr lang="es-ES_tradnl" dirty="0"/>
              <a:t>La extracción del conocimiento es la esencia de la Minería de datos donde, mediante una técnica, se obtiene un modelo de conocimiento que representa patrones de los </a:t>
            </a:r>
            <a:r>
              <a:rPr lang="es-ES_tradnl" b="1" dirty="0">
                <a:solidFill>
                  <a:srgbClr val="FF0000"/>
                </a:solidFill>
              </a:rPr>
              <a:t>comportamientos</a:t>
            </a:r>
            <a:r>
              <a:rPr lang="es-ES_tradnl" dirty="0"/>
              <a:t> observados </a:t>
            </a:r>
            <a:r>
              <a:rPr lang="es-ES_tradnl" dirty="0">
                <a:solidFill>
                  <a:srgbClr val="FF0000"/>
                </a:solidFill>
              </a:rPr>
              <a:t>en los valores</a:t>
            </a:r>
            <a:r>
              <a:rPr lang="es-ES_tradnl" dirty="0"/>
              <a:t> de las variables del problema o relaciones de asociación entre dichas variables.</a:t>
            </a:r>
          </a:p>
        </p:txBody>
      </p:sp>
      <p:pic>
        <p:nvPicPr>
          <p:cNvPr id="4" name="Google Shape;202;p5">
            <a:extLst>
              <a:ext uri="{FF2B5EF4-FFF2-40B4-BE49-F238E27FC236}">
                <a16:creationId xmlns:a16="http://schemas.microsoft.com/office/drawing/2014/main" id="{E05E30DD-4D84-A441-BF84-77798A10E243}"/>
              </a:ext>
            </a:extLst>
          </p:cNvPr>
          <p:cNvPicPr preferRelativeResize="0"/>
          <p:nvPr/>
        </p:nvPicPr>
        <p:blipFill rotWithShape="1">
          <a:blip r:embed="rId2">
            <a:alphaModFix/>
          </a:blip>
          <a:srcRect l="19558" t="-1" r="19002" b="388"/>
          <a:stretch/>
        </p:blipFill>
        <p:spPr>
          <a:xfrm>
            <a:off x="6443663" y="3764750"/>
            <a:ext cx="1900293" cy="2114549"/>
          </a:xfrm>
          <a:prstGeom prst="rect">
            <a:avLst/>
          </a:prstGeom>
          <a:noFill/>
          <a:ln>
            <a:noFill/>
          </a:ln>
        </p:spPr>
      </p:pic>
    </p:spTree>
    <p:extLst>
      <p:ext uri="{BB962C8B-B14F-4D97-AF65-F5344CB8AC3E}">
        <p14:creationId xmlns:p14="http://schemas.microsoft.com/office/powerpoint/2010/main" val="204048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1975C7-BEC3-B747-823B-9EF7B5F728ED}"/>
              </a:ext>
            </a:extLst>
          </p:cNvPr>
          <p:cNvSpPr>
            <a:spLocks noGrp="1"/>
          </p:cNvSpPr>
          <p:nvPr>
            <p:ph type="title"/>
          </p:nvPr>
        </p:nvSpPr>
        <p:spPr/>
        <p:txBody>
          <a:bodyPr/>
          <a:lstStyle/>
          <a:p>
            <a:r>
              <a:rPr lang="es-ES_tradnl" dirty="0"/>
              <a:t>EXTRACCIÓN DEL CONOCIMIENTO</a:t>
            </a:r>
          </a:p>
        </p:txBody>
      </p:sp>
      <p:sp>
        <p:nvSpPr>
          <p:cNvPr id="7" name="Google Shape;207;p6">
            <a:extLst>
              <a:ext uri="{FF2B5EF4-FFF2-40B4-BE49-F238E27FC236}">
                <a16:creationId xmlns:a16="http://schemas.microsoft.com/office/drawing/2014/main" id="{67ED0710-4EF5-7F40-BA4F-CA2D79A7DBA4}"/>
              </a:ext>
            </a:extLst>
          </p:cNvPr>
          <p:cNvSpPr txBox="1">
            <a:spLocks noGrp="1"/>
          </p:cNvSpPr>
          <p:nvPr>
            <p:ph type="body" idx="1"/>
          </p:nvPr>
        </p:nvSpPr>
        <p:spPr>
          <a:xfrm>
            <a:off x="2800349" y="1212272"/>
            <a:ext cx="6121977" cy="5063837"/>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2"/>
              </a:buClr>
              <a:buSzPts val="2800"/>
              <a:buNone/>
            </a:pPr>
            <a:r>
              <a:rPr lang="es-ES" sz="2600" dirty="0">
                <a:solidFill>
                  <a:schemeClr val="dk2"/>
                </a:solidFill>
              </a:rPr>
              <a:t>Las técnicas no son más que algoritmos más o menos sofisticados que se aplican sobre un conjunto de datos para obtener unos resultados.</a:t>
            </a:r>
            <a:endParaRPr sz="2600" dirty="0"/>
          </a:p>
          <a:p>
            <a:pPr marL="0" lvl="0" indent="0" algn="just" rtl="0">
              <a:lnSpc>
                <a:spcPct val="90000"/>
              </a:lnSpc>
              <a:spcBef>
                <a:spcPts val="560"/>
              </a:spcBef>
              <a:spcAft>
                <a:spcPts val="0"/>
              </a:spcAft>
              <a:buClr>
                <a:schemeClr val="dk2"/>
              </a:buClr>
              <a:buSzPts val="2800"/>
              <a:buNone/>
            </a:pPr>
            <a:r>
              <a:rPr lang="es-ES" sz="2600" dirty="0">
                <a:solidFill>
                  <a:schemeClr val="dk2"/>
                </a:solidFill>
              </a:rPr>
              <a:t>En el proceso de Extracción del Conocimiento, las técnicas más representativas que se aplican son:</a:t>
            </a:r>
            <a:endParaRPr sz="2600" dirty="0"/>
          </a:p>
          <a:p>
            <a:pPr marL="342900" lvl="0" indent="-165100" algn="just" rtl="0">
              <a:lnSpc>
                <a:spcPct val="90000"/>
              </a:lnSpc>
              <a:spcBef>
                <a:spcPts val="560"/>
              </a:spcBef>
              <a:spcAft>
                <a:spcPts val="0"/>
              </a:spcAft>
              <a:buClr>
                <a:schemeClr val="dk1"/>
              </a:buClr>
              <a:buSzPts val="2800"/>
              <a:buNone/>
            </a:pPr>
            <a:endParaRPr sz="2600" dirty="0">
              <a:solidFill>
                <a:schemeClr val="dk2"/>
              </a:solidFill>
            </a:endParaRPr>
          </a:p>
          <a:p>
            <a:pPr marL="457200" lvl="0" indent="-457200" algn="just" rtl="0">
              <a:lnSpc>
                <a:spcPct val="90000"/>
              </a:lnSpc>
              <a:spcBef>
                <a:spcPts val="560"/>
              </a:spcBef>
              <a:spcAft>
                <a:spcPts val="0"/>
              </a:spcAft>
              <a:buClr>
                <a:schemeClr val="dk2"/>
              </a:buClr>
              <a:buSzPts val="2800"/>
              <a:buFont typeface="Arial"/>
              <a:buChar char="•"/>
            </a:pPr>
            <a:r>
              <a:rPr lang="es-ES" sz="2600" dirty="0">
                <a:solidFill>
                  <a:schemeClr val="dk2"/>
                </a:solidFill>
              </a:rPr>
              <a:t>Las redes neuronales</a:t>
            </a:r>
            <a:endParaRPr sz="2600" dirty="0"/>
          </a:p>
          <a:p>
            <a:pPr marL="457200" lvl="0" indent="-457200" algn="just" rtl="0">
              <a:lnSpc>
                <a:spcPct val="90000"/>
              </a:lnSpc>
              <a:spcBef>
                <a:spcPts val="560"/>
              </a:spcBef>
              <a:spcAft>
                <a:spcPts val="0"/>
              </a:spcAft>
              <a:buClr>
                <a:schemeClr val="dk2"/>
              </a:buClr>
              <a:buSzPts val="2800"/>
              <a:buFont typeface="Arial"/>
              <a:buChar char="•"/>
            </a:pPr>
            <a:r>
              <a:rPr lang="es-ES" sz="2600" dirty="0">
                <a:solidFill>
                  <a:schemeClr val="dk2"/>
                </a:solidFill>
              </a:rPr>
              <a:t>La regresión lineal</a:t>
            </a:r>
            <a:endParaRPr sz="2600" dirty="0"/>
          </a:p>
          <a:p>
            <a:pPr marL="457200" lvl="0" indent="-457200" algn="just" rtl="0">
              <a:lnSpc>
                <a:spcPct val="90000"/>
              </a:lnSpc>
              <a:spcBef>
                <a:spcPts val="560"/>
              </a:spcBef>
              <a:spcAft>
                <a:spcPts val="0"/>
              </a:spcAft>
              <a:buClr>
                <a:schemeClr val="dk2"/>
              </a:buClr>
              <a:buSzPts val="2800"/>
              <a:buFont typeface="Arial"/>
              <a:buChar char="•"/>
            </a:pPr>
            <a:r>
              <a:rPr lang="es-ES" sz="2600" dirty="0">
                <a:solidFill>
                  <a:schemeClr val="dk2"/>
                </a:solidFill>
              </a:rPr>
              <a:t>Los árboles de decisión</a:t>
            </a:r>
            <a:endParaRPr sz="2600" dirty="0"/>
          </a:p>
          <a:p>
            <a:pPr marL="457200" lvl="0" indent="-457200" algn="just" rtl="0">
              <a:lnSpc>
                <a:spcPct val="90000"/>
              </a:lnSpc>
              <a:spcBef>
                <a:spcPts val="560"/>
              </a:spcBef>
              <a:spcAft>
                <a:spcPts val="0"/>
              </a:spcAft>
              <a:buClr>
                <a:schemeClr val="dk2"/>
              </a:buClr>
              <a:buSzPts val="2800"/>
              <a:buFont typeface="Arial"/>
              <a:buChar char="•"/>
            </a:pPr>
            <a:r>
              <a:rPr lang="es-ES" sz="2600" dirty="0">
                <a:solidFill>
                  <a:schemeClr val="dk2"/>
                </a:solidFill>
              </a:rPr>
              <a:t>Los modelos estadísticos</a:t>
            </a:r>
            <a:endParaRPr sz="2600" dirty="0"/>
          </a:p>
          <a:p>
            <a:pPr marL="457200" lvl="0" indent="-457200" algn="just" rtl="0">
              <a:lnSpc>
                <a:spcPct val="90000"/>
              </a:lnSpc>
              <a:spcBef>
                <a:spcPts val="560"/>
              </a:spcBef>
              <a:spcAft>
                <a:spcPts val="0"/>
              </a:spcAft>
              <a:buClr>
                <a:schemeClr val="dk2"/>
              </a:buClr>
              <a:buSzPts val="2800"/>
              <a:buFont typeface="Arial"/>
              <a:buChar char="•"/>
            </a:pPr>
            <a:r>
              <a:rPr lang="es-ES" sz="2600" dirty="0">
                <a:solidFill>
                  <a:schemeClr val="dk2"/>
                </a:solidFill>
              </a:rPr>
              <a:t>El agrupamiento</a:t>
            </a:r>
            <a:endParaRPr sz="2600" dirty="0"/>
          </a:p>
          <a:p>
            <a:pPr marL="0" lvl="0" indent="0" algn="l" rtl="0">
              <a:lnSpc>
                <a:spcPct val="90000"/>
              </a:lnSpc>
              <a:spcBef>
                <a:spcPts val="560"/>
              </a:spcBef>
              <a:spcAft>
                <a:spcPts val="0"/>
              </a:spcAft>
              <a:buClr>
                <a:schemeClr val="dk1"/>
              </a:buClr>
              <a:buSzPts val="2800"/>
              <a:buNone/>
            </a:pPr>
            <a:endParaRPr sz="2800" i="1" dirty="0">
              <a:solidFill>
                <a:schemeClr val="dk2"/>
              </a:solidFill>
            </a:endParaRPr>
          </a:p>
        </p:txBody>
      </p:sp>
      <p:pic>
        <p:nvPicPr>
          <p:cNvPr id="8" name="Google Shape;210;p6">
            <a:extLst>
              <a:ext uri="{FF2B5EF4-FFF2-40B4-BE49-F238E27FC236}">
                <a16:creationId xmlns:a16="http://schemas.microsoft.com/office/drawing/2014/main" id="{C6E3F3C9-C68A-F342-A30C-0F3C91CCB1CE}"/>
              </a:ext>
            </a:extLst>
          </p:cNvPr>
          <p:cNvPicPr preferRelativeResize="0"/>
          <p:nvPr/>
        </p:nvPicPr>
        <p:blipFill rotWithShape="1">
          <a:blip r:embed="rId2">
            <a:alphaModFix/>
          </a:blip>
          <a:srcRect l="7885" t="5197" r="4733" b="6933"/>
          <a:stretch/>
        </p:blipFill>
        <p:spPr>
          <a:xfrm>
            <a:off x="628648" y="1972540"/>
            <a:ext cx="2171701" cy="1771650"/>
          </a:xfrm>
          <a:prstGeom prst="rect">
            <a:avLst/>
          </a:prstGeom>
          <a:noFill/>
          <a:ln>
            <a:noFill/>
          </a:ln>
        </p:spPr>
      </p:pic>
    </p:spTree>
    <p:extLst>
      <p:ext uri="{BB962C8B-B14F-4D97-AF65-F5344CB8AC3E}">
        <p14:creationId xmlns:p14="http://schemas.microsoft.com/office/powerpoint/2010/main" val="706656552"/>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746</Words>
  <Application>Microsoft Office PowerPoint</Application>
  <PresentationFormat>Presentación en pantalla (4:3)</PresentationFormat>
  <Paragraphs>74</Paragraphs>
  <Slides>18</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Calibri</vt:lpstr>
      <vt:lpstr>Bebas Neue</vt:lpstr>
      <vt:lpstr>Roboto Mono</vt:lpstr>
      <vt:lpstr>Roboto Condensed</vt:lpstr>
      <vt:lpstr>Franklin Gothic</vt:lpstr>
      <vt:lpstr>Arial</vt:lpstr>
      <vt:lpstr>Noto Sans Symbols</vt:lpstr>
      <vt:lpstr>Tema de Office</vt:lpstr>
      <vt:lpstr>TÉCNICA EN MINERÍA DE DATOS</vt:lpstr>
      <vt:lpstr>Presentación de PowerPoint</vt:lpstr>
      <vt:lpstr>Presentación de PowerPoint</vt:lpstr>
      <vt:lpstr>Presentación de PowerPoint</vt:lpstr>
      <vt:lpstr>EXTRACCIÓN DEL CONOCIMIENTO</vt:lpstr>
      <vt:lpstr>EXTRACCIÓN DEL CONOCIMIENTO</vt:lpstr>
      <vt:lpstr>EXTRACCIÓN DEL CONOCIMIENTO</vt:lpstr>
      <vt:lpstr>EXTRACCIÓN DEL CONOCIMIENTO</vt:lpstr>
      <vt:lpstr>EXTRACCIÓN DEL CONOCIMIENTO</vt:lpstr>
      <vt:lpstr>TÉCNICA EN MINERÍA DE DATOS</vt:lpstr>
      <vt:lpstr>Técnicas en Minería de datos</vt:lpstr>
      <vt:lpstr>DESCRIPTIVA</vt:lpstr>
      <vt:lpstr>DESCRIPTIVA</vt:lpstr>
      <vt:lpstr>DESCRIPTIVA</vt:lpstr>
      <vt:lpstr>PREDICTIVO</vt:lpstr>
      <vt:lpstr>PREDICTIVO</vt:lpstr>
      <vt:lpstr>PREDICTIVO</vt:lpstr>
      <vt:lpstr>PREDICTIVO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MINERÍA DE DATOS</dc:title>
  <dc:creator>Escuela Informatica</dc:creator>
  <cp:lastModifiedBy>Maria Cristina Plaza M.</cp:lastModifiedBy>
  <cp:revision>41</cp:revision>
  <dcterms:modified xsi:type="dcterms:W3CDTF">2021-02-02T19:47:12Z</dcterms:modified>
</cp:coreProperties>
</file>